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8" r:id="rId83"/>
    <p:sldId id="337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3" r:id="rId98"/>
    <p:sldId id="354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6" y="-10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2" name="Alcím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20" name="Élőláb hely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zis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zis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zis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églalap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9" name="Folyamatábra: Feldolgozá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olyamatábra: Feldolgozá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ör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zis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Fánk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2B2B24F-4126-4912-A75C-3EEB5BF327E2}" type="datetimeFigureOut">
              <a:rPr lang="hu-HU" smtClean="0"/>
              <a:t>2019.09.19.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CCD6635-172B-4FAE-A5C7-3884A7B30CE3}" type="slidenum">
              <a:rPr lang="hu-HU" smtClean="0"/>
              <a:t>‹#›</a:t>
            </a:fld>
            <a:endParaRPr lang="hu-HU"/>
          </a:p>
        </p:txBody>
      </p:sp>
      <p:sp>
        <p:nvSpPr>
          <p:cNvPr id="15" name="Téglalap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jpe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8.jpeg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jpe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1.jpeg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32.jpeg"/><Relationship Id="rId4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33.jpeg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5.jpeg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6.jpeg"/><Relationship Id="rId4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31640" y="2060848"/>
            <a:ext cx="7406640" cy="2592288"/>
          </a:xfrm>
        </p:spPr>
        <p:txBody>
          <a:bodyPr>
            <a:noAutofit/>
          </a:bodyPr>
          <a:lstStyle/>
          <a:p>
            <a:r>
              <a:rPr lang="hu-HU" sz="6600" dirty="0" err="1"/>
              <a:t>Kocsmakvíz</a:t>
            </a:r>
            <a:r>
              <a:rPr lang="hu-HU" sz="6600" dirty="0"/>
              <a:t> az orosz kultúra jegyében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31640" y="5013176"/>
            <a:ext cx="7406640" cy="1320552"/>
          </a:xfrm>
        </p:spPr>
        <p:txBody>
          <a:bodyPr/>
          <a:lstStyle/>
          <a:p>
            <a:r>
              <a:rPr lang="hu-HU" dirty="0" smtClean="0"/>
              <a:t>2019.09.27.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33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76470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7. Melyik városban rendezték 2015-ben az úszó </a:t>
            </a:r>
            <a:r>
              <a:rPr lang="hu-HU" sz="40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világbajnok-ságot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?</a:t>
            </a:r>
          </a:p>
        </p:txBody>
      </p:sp>
      <p:pic>
        <p:nvPicPr>
          <p:cNvPr id="3074" name="Picture 2" descr="C:\Users\User\OneDrive\MZs\2019-es programok\Kutatók Éjszakája\Kocsmakvíz\Képek\Kazany név nélkü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5"/>
            <a:ext cx="6533772" cy="34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0267" y="404664"/>
            <a:ext cx="74056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26. Miről </a:t>
            </a:r>
            <a:r>
              <a:rPr lang="hu-HU" sz="4000" dirty="0" err="1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híresült</a:t>
            </a:r>
            <a:r>
              <a:rPr lang="hu-HU" sz="4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el az utóbbi hetekben </a:t>
            </a:r>
            <a:r>
              <a:rPr lang="hu-HU" sz="4000" dirty="0" err="1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Szeverodvinszk</a:t>
            </a:r>
            <a:r>
              <a:rPr lang="hu-HU" sz="4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városa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? </a:t>
            </a:r>
          </a:p>
          <a:p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(1 pontért)</a:t>
            </a: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Az augusztusban rosszul sikerült rakétakísérletről.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3794" name="Picture 2" descr="C:\Users\User\OneDrive\MZs\2019-es programok\Kutatók Éjszakája\Kocsmakvíz\Képek\Szeverodvinsz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83450"/>
            <a:ext cx="4824536" cy="30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87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260648"/>
            <a:ext cx="74056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27. Kicsoda/micsoda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Fjodor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, aki augusztus 22-én érkezett meg a Nemzetközi Űrállomásra? </a:t>
            </a:r>
            <a:r>
              <a:rPr lang="hu-HU" sz="36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(2 pontért)</a:t>
            </a:r>
          </a:p>
          <a:p>
            <a:r>
              <a:rPr lang="hu-H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Egy humanoid robot, FEDOR: "</a:t>
            </a:r>
            <a:r>
              <a:rPr lang="hu-HU" sz="36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final</a:t>
            </a:r>
            <a:r>
              <a:rPr lang="hu-H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36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experimental</a:t>
            </a:r>
            <a:r>
              <a:rPr lang="hu-H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36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demonstration</a:t>
            </a:r>
            <a:r>
              <a:rPr lang="hu-H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36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object</a:t>
            </a:r>
            <a:r>
              <a:rPr lang="hu-H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36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research</a:t>
            </a:r>
            <a:r>
              <a:rPr lang="hu-HU" sz="36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"</a:t>
            </a:r>
            <a:endParaRPr lang="hu-HU" sz="36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4818" name="Picture 2" descr="C:\Users\User\OneDrive\MZs\2019-es programok\Kutatók Éjszakája\Kocsmakvíz\Képek\Fjodor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84984"/>
            <a:ext cx="48605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6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260648"/>
            <a:ext cx="74056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28. Ma lenne 98 éves Jancsó Miklós. Melyik filmje játszódik az oroszországi polgárháború idején? 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(2 pontért)</a:t>
            </a:r>
          </a:p>
          <a:p>
            <a:r>
              <a:rPr lang="hu-HU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Csillagosok, katonák </a:t>
            </a:r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(1967)</a:t>
            </a:r>
            <a:endParaRPr lang="hu-HU" sz="4000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5842" name="Picture 2" descr="C:\Users\User\OneDrive\MZs\2019-es programok\Kutatók Éjszakája\Kocsmakvíz\Képek\Csillagosok katoná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73016"/>
            <a:ext cx="5112568" cy="300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85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260648"/>
            <a:ext cx="7405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29. Ki rendezte a 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Szeretet nélkül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című filmet? 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(2 pontért)</a:t>
            </a: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Andrej</a:t>
            </a:r>
          </a:p>
          <a:p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Zvjagincev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6866" name="Picture 2" descr="C:\Users\User\OneDrive\MZs\2019-es programok\Kutatók Éjszakája\Kocsmakvíz\Képek\Szeretet nélkül - telj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35" y="1700808"/>
            <a:ext cx="468052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620688"/>
            <a:ext cx="7405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30. Melyik városhoz köthető az alábbi idézet? „3,6, nem jó, de nem is tragikus.” 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(3 pontért)</a:t>
            </a:r>
          </a:p>
          <a:p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Csernobilhoz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37890" name="Picture 2" descr="C:\Users\User\OneDrive\MZs\2019-es programok\Kutatók Éjszakája\Kocsmakvíz\Képek\Csernobi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40" y="3284984"/>
            <a:ext cx="5715000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2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6992" y="548680"/>
            <a:ext cx="32450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SZÉTCSAPÁS</a:t>
            </a:r>
          </a:p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Hány folyó fut a Kaszpi-tengerbe?</a:t>
            </a: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130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5602" name="Picture 2" descr="C:\Users\User\OneDrive\MZs\2019-es programok\Kutatók Éjszakája\Kocsmakvíz\Képek\Kaszpi-ten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19" y="908720"/>
            <a:ext cx="4000095" cy="50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3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8. Mi ez: orosz uralkodói cím, jogköre megfelel más </a:t>
            </a:r>
            <a:r>
              <a:rPr lang="hu-HU" sz="40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országok-ban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a császár hatalmának?</a:t>
            </a:r>
          </a:p>
        </p:txBody>
      </p:sp>
      <p:pic>
        <p:nvPicPr>
          <p:cNvPr id="4098" name="Picture 2" descr="C:\Users\User\OneDrive\MZs\2019-es programok\Kutatók Éjszakája\Kocsmakvíz\Képek\Sapka Monoma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56" y="2807928"/>
            <a:ext cx="3786155" cy="37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3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9. Kinek az egy napjáról írt regényt Vlagyimir </a:t>
            </a:r>
            <a:r>
              <a:rPr lang="hu-HU" sz="40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Szorokin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?</a:t>
            </a:r>
          </a:p>
        </p:txBody>
      </p:sp>
      <p:pic>
        <p:nvPicPr>
          <p:cNvPr id="5122" name="Picture 2" descr="C:\Users\User\OneDrive\MZs\2019-es programok\Kutatók Éjszakája\Kocsmakvíz\Képek\Szorok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80928"/>
            <a:ext cx="5935687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405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10. Ki a következő filmek rendezője?</a:t>
            </a:r>
          </a:p>
          <a:p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Patyomkin páncélos,  A jégmezők lovagja, Sztrájk, Október</a:t>
            </a:r>
            <a:endParaRPr lang="hu-HU" sz="40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6146" name="Picture 2" descr="C:\Users\User\OneDrive\MZs\2019-es programok\Kutatók Éjszakája\Kocsmakvíz\Képek\Októ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53" y="3636974"/>
            <a:ext cx="3698486" cy="253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OneDrive\MZs\2019-es programok\Kutatók Éjszakája\Kocsmakvíz\Képek\Patyomk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59472"/>
            <a:ext cx="3416846" cy="251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11. Melyik volt az első uralkodói dinasztia az orosz/keleti szláv államban?</a:t>
            </a:r>
          </a:p>
        </p:txBody>
      </p:sp>
      <p:pic>
        <p:nvPicPr>
          <p:cNvPr id="7170" name="Picture 2" descr="C:\Users\User\OneDrive\MZs\2019-es programok\Kutatók Éjszakája\Kocsmakvíz\Képek\Rus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66" y="2924943"/>
            <a:ext cx="6624736" cy="362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12. Mi Csecsenföld fővárosa?</a:t>
            </a:r>
          </a:p>
        </p:txBody>
      </p:sp>
      <p:pic>
        <p:nvPicPr>
          <p:cNvPr id="8194" name="Picture 2" descr="C:\Users\User\OneDrive\MZs\2019-es programok\Kutatók Éjszakája\Kocsmakvíz\Képek\Grozni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91" y="1988840"/>
            <a:ext cx="6109486" cy="4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38772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13. Mi a címe Török Ferenc 2001-es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kultfilmjének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,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mely-ben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Petya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és barátai a rendszerváltás időszakában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próbál-nak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leérettségizni, vonatjegyet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hamisí-tani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és bulizni?</a:t>
            </a:r>
          </a:p>
        </p:txBody>
      </p:sp>
      <p:pic>
        <p:nvPicPr>
          <p:cNvPr id="9219" name="Picture 3" descr="C:\Users\User\OneDrive\MZs\2019-es programok\Kutatók Éjszakája\Kocsmakvíz\Képek\Moszkva tér kitak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18276"/>
            <a:ext cx="3366576" cy="480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14. Ki festette ezt a képet?</a:t>
            </a:r>
          </a:p>
        </p:txBody>
      </p:sp>
      <p:pic>
        <p:nvPicPr>
          <p:cNvPr id="10242" name="Picture 2" descr="C:\Users\User\OneDrive\MZs\2019-es programok\Kutatók Éjszakája\Kocsmakvíz\Képek\Rep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497" y="1995116"/>
            <a:ext cx="5429473" cy="42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4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9386" y="1772816"/>
            <a:ext cx="720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15. Melyik orosz uralkodóra gondoltunk?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+1 pontért: mettől meddig uralkodott?</a:t>
            </a:r>
          </a:p>
        </p:txBody>
      </p:sp>
    </p:spTree>
    <p:extLst>
      <p:ext uri="{BB962C8B-B14F-4D97-AF65-F5344CB8AC3E}">
        <p14:creationId xmlns:p14="http://schemas.microsoft.com/office/powerpoint/2010/main" val="405513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3368706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VÁLASZOK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36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3368706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BEMELEGÍTÉS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212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3368706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BEMELEGÍTÉS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6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9258" y="620688"/>
            <a:ext cx="75632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1. Melyik irodalmi műből származik a következő idézet: „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Minden boldog család hasonló, minden boldogtalan család a maga módján az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”?</a:t>
            </a:r>
          </a:p>
          <a:p>
            <a:endParaRPr lang="hu-HU" sz="4000" dirty="0" smtClean="0"/>
          </a:p>
          <a:p>
            <a:r>
              <a:rPr lang="hu-HU" sz="4000" dirty="0" smtClean="0"/>
              <a:t>A)	Bűn és bűnhődés</a:t>
            </a:r>
          </a:p>
          <a:p>
            <a:r>
              <a:rPr lang="hu-HU" sz="4000" dirty="0" smtClean="0"/>
              <a:t>B)	Háború és béke</a:t>
            </a: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C)	Anna </a:t>
            </a:r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Karenina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hu-HU" sz="4000" dirty="0" smtClean="0"/>
              <a:t>D)	A félkegyelmű</a:t>
            </a:r>
          </a:p>
        </p:txBody>
      </p:sp>
    </p:spTree>
    <p:extLst>
      <p:ext uri="{BB962C8B-B14F-4D97-AF65-F5344CB8AC3E}">
        <p14:creationId xmlns:p14="http://schemas.microsoft.com/office/powerpoint/2010/main" val="68692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9258" y="764704"/>
            <a:ext cx="75632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2. Melyik Európa legnagyobb tava?</a:t>
            </a:r>
          </a:p>
          <a:p>
            <a:endParaRPr lang="hu-HU" sz="3600" dirty="0" smtClean="0"/>
          </a:p>
          <a:p>
            <a:pPr marL="742950" indent="-742950">
              <a:buAutoNum type="alphaUcParenR"/>
            </a:pPr>
            <a:r>
              <a:rPr lang="hu-HU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Ladoga-tó </a:t>
            </a:r>
          </a:p>
          <a:p>
            <a:pPr marL="742950" indent="-742950">
              <a:buAutoNum type="alphaUcParenR"/>
            </a:pPr>
            <a:r>
              <a:rPr lang="hu-HU" sz="3600" dirty="0" smtClean="0"/>
              <a:t>A Bajkál-tó</a:t>
            </a:r>
          </a:p>
          <a:p>
            <a:r>
              <a:rPr lang="hu-HU" sz="3600" dirty="0" smtClean="0"/>
              <a:t>C)   A Kaszpi-tenger</a:t>
            </a:r>
          </a:p>
          <a:p>
            <a:r>
              <a:rPr lang="hu-HU" sz="3600" dirty="0" smtClean="0"/>
              <a:t>D)   A Pszkovi-tó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93096"/>
            <a:ext cx="5328592" cy="223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5" b="12945"/>
          <a:stretch/>
        </p:blipFill>
        <p:spPr>
          <a:xfrm>
            <a:off x="4702166" y="2060848"/>
            <a:ext cx="4047892" cy="299136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258844" y="836712"/>
            <a:ext cx="74912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3. Ki készítette ezt a festményt?</a:t>
            </a:r>
          </a:p>
          <a:p>
            <a:endParaRPr lang="hu-HU" sz="4000" dirty="0" smtClean="0"/>
          </a:p>
          <a:p>
            <a:r>
              <a:rPr lang="hu-HU" sz="4000" dirty="0" smtClean="0"/>
              <a:t>A) Chagall</a:t>
            </a:r>
          </a:p>
          <a:p>
            <a:r>
              <a:rPr lang="hu-HU" sz="4000" dirty="0" smtClean="0"/>
              <a:t>B) </a:t>
            </a:r>
            <a:r>
              <a:rPr lang="hu-HU" sz="4000" dirty="0" err="1" smtClean="0"/>
              <a:t>Malevics</a:t>
            </a:r>
            <a:endParaRPr lang="hu-HU" sz="4000" dirty="0" smtClean="0"/>
          </a:p>
          <a:p>
            <a:pPr lvl="0"/>
            <a:r>
              <a:rPr lang="hu-HU" sz="4000" dirty="0">
                <a:solidFill>
                  <a:prstClr val="black"/>
                </a:solidFill>
              </a:rPr>
              <a:t>C) </a:t>
            </a:r>
            <a:r>
              <a:rPr lang="hu-HU" sz="4000" dirty="0" err="1" smtClean="0">
                <a:solidFill>
                  <a:prstClr val="black"/>
                </a:solidFill>
              </a:rPr>
              <a:t>Larionov</a:t>
            </a:r>
            <a:endParaRPr lang="hu-HU" sz="4000" dirty="0">
              <a:solidFill>
                <a:prstClr val="black"/>
              </a:solidFill>
            </a:endParaRPr>
          </a:p>
          <a:p>
            <a:pPr lvl="0"/>
            <a:r>
              <a:rPr lang="hu-HU" sz="4000" dirty="0">
                <a:solidFill>
                  <a:prstClr val="black"/>
                </a:solidFill>
              </a:rPr>
              <a:t>D) </a:t>
            </a:r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Kandinszkij </a:t>
            </a:r>
            <a:endParaRPr lang="hu-HU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1467606"/>
            <a:ext cx="37816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4. Melyik kortárs író aratta első külföldi sikereit </a:t>
            </a:r>
            <a:r>
              <a:rPr lang="hu-HU" sz="40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Szonyecska</a:t>
            </a:r>
            <a:r>
              <a:rPr lang="hu-HU" sz="4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című kisregényével?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Ljudmila</a:t>
            </a:r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Ulickaja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1266" name="Picture 2" descr="C:\Users\User\OneDrive\MZs\2019-es programok\Kutatók Éjszakája\Kocsmakvíz\Képek\Szonyecska telj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26" y="1268760"/>
            <a:ext cx="3632917" cy="479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8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7835" y="620688"/>
            <a:ext cx="7563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5. Melyik orosz étel hozzávalói lehetnek a következők?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A borscs</a:t>
            </a:r>
          </a:p>
        </p:txBody>
      </p:sp>
      <p:pic>
        <p:nvPicPr>
          <p:cNvPr id="12290" name="Picture 2" descr="C:\Users\User\OneDrive\MZs\2019-es programok\Kutatók Éjszakája\Kocsmakvíz\Képek\Bors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5284182" cy="35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3368706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KAPCSOLATI KÖR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221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764704"/>
            <a:ext cx="7029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6. Mi látható a képen?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A Vaszilij </a:t>
            </a:r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Blazsennij</a:t>
            </a:r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Székesegyház</a:t>
            </a:r>
          </a:p>
        </p:txBody>
      </p:sp>
      <p:pic>
        <p:nvPicPr>
          <p:cNvPr id="13314" name="Picture 2" descr="C:\Users\User\OneDrive\MZs\2019-es programok\Kutatók Éjszakája\Kocsmakvíz\Képek\Vaszilij Blazsenni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96" y="3068960"/>
            <a:ext cx="3522099" cy="32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29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764704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7. Melyik városban rendezték 2015-ben az úszó </a:t>
            </a:r>
            <a:r>
              <a:rPr lang="hu-HU" sz="40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világbajnok-ságot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?</a:t>
            </a: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Kazany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4338" name="Picture 2" descr="C:\Users\User\OneDrive\MZs\2019-es programok\Kutatók Éjszakája\Kocsmakvíz\Képek\Kazany felismerhető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94" y="2348880"/>
            <a:ext cx="5521796" cy="37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0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8. Mi ez: orosz uralkodói cím, jogköre megfelel más </a:t>
            </a:r>
            <a:r>
              <a:rPr lang="hu-HU" sz="40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országok-ban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a császár hatalmának?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Cár</a:t>
            </a:r>
          </a:p>
        </p:txBody>
      </p:sp>
      <p:pic>
        <p:nvPicPr>
          <p:cNvPr id="4098" name="Picture 2" descr="C:\Users\User\OneDrive\MZs\2019-es programok\Kutatók Éjszakája\Kocsmakvíz\Képek\Sapka Monoma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56" y="2807928"/>
            <a:ext cx="3786155" cy="378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9258" y="620688"/>
            <a:ext cx="756322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1. Melyik irodalmi műből származik a következő idézet: „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Minden boldog család hasonló, minden boldogtalan család a maga módján az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”?</a:t>
            </a:r>
          </a:p>
          <a:p>
            <a:endParaRPr lang="hu-HU" sz="4000" dirty="0" smtClean="0"/>
          </a:p>
          <a:p>
            <a:r>
              <a:rPr lang="hu-HU" sz="4000" dirty="0" smtClean="0"/>
              <a:t>A)	Bűn és bűnhődés</a:t>
            </a:r>
          </a:p>
          <a:p>
            <a:r>
              <a:rPr lang="hu-HU" sz="4000" dirty="0" smtClean="0"/>
              <a:t>B)	Háború és béke</a:t>
            </a:r>
          </a:p>
          <a:p>
            <a:r>
              <a:rPr lang="hu-HU" sz="4000" dirty="0" smtClean="0"/>
              <a:t>C)	Anna </a:t>
            </a:r>
            <a:r>
              <a:rPr lang="hu-HU" sz="4000" dirty="0" err="1" smtClean="0"/>
              <a:t>Karenina</a:t>
            </a:r>
            <a:endParaRPr lang="hu-HU" sz="4000" dirty="0" smtClean="0"/>
          </a:p>
          <a:p>
            <a:r>
              <a:rPr lang="hu-HU" sz="4000" dirty="0" smtClean="0"/>
              <a:t>D)	A félkegyelmű</a:t>
            </a:r>
          </a:p>
        </p:txBody>
      </p:sp>
    </p:spTree>
    <p:extLst>
      <p:ext uri="{BB962C8B-B14F-4D97-AF65-F5344CB8AC3E}">
        <p14:creationId xmlns:p14="http://schemas.microsoft.com/office/powerpoint/2010/main" val="23097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5272" y="783818"/>
            <a:ext cx="3894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9. Kinek az egy napjáról írt regényt Vlagyimir </a:t>
            </a:r>
            <a:r>
              <a:rPr lang="hu-HU" sz="40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Szorokin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Az </a:t>
            </a:r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opricsnyik</a:t>
            </a:r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 egy napjáról</a:t>
            </a:r>
          </a:p>
        </p:txBody>
      </p:sp>
      <p:pic>
        <p:nvPicPr>
          <p:cNvPr id="15362" name="Picture 2" descr="C:\Users\User\OneDrive\MZs\2019-es programok\Kutatók Éjszakája\Kocsmakvíz\Képek\Az opricsnyik egy napj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0" t="6487" r="18272" b="4783"/>
          <a:stretch/>
        </p:blipFill>
        <p:spPr bwMode="auto">
          <a:xfrm>
            <a:off x="5054304" y="783818"/>
            <a:ext cx="3811785" cy="54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4056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10. Ki a következő filmek rendezője?</a:t>
            </a:r>
          </a:p>
          <a:p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Patyomkin páncélos,  A jégmezők lovagja, Sztrájk, Október</a:t>
            </a:r>
          </a:p>
          <a:p>
            <a:endParaRPr lang="hu-HU" sz="4000" i="1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Szergej </a:t>
            </a:r>
          </a:p>
          <a:p>
            <a:r>
              <a:rPr lang="hu-HU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Eisenstein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6386" name="Picture 2" descr="C:\Users\User\OneDrive\MZs\2019-es programok\Kutatók Éjszakája\Kocsmakvíz\Képek\Eise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69369"/>
            <a:ext cx="4288136" cy="240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9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11. Melyik volt az első uralkodói dinasztia az orosz/keleti szláv államban?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A </a:t>
            </a:r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Rurikidák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17410" name="Picture 2" descr="C:\Users\User\OneDrive\MZs\2019-es programok\Kutatók Éjszakája\Kocsmakvíz\Képek\Ruri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97" y="2708920"/>
            <a:ext cx="2750708" cy="36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7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12. Mi Csecsenföld fővárosa?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Groznij</a:t>
            </a:r>
            <a:endParaRPr lang="hu-HU" sz="4000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8194" name="Picture 2" descr="C:\Users\User\OneDrive\MZs\2019-es programok\Kutatók Éjszakája\Kocsmakvíz\Képek\Grozni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32857"/>
            <a:ext cx="431665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38772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13. Mi a címe Török Ferenc 2001-es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kultfilmjének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,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mely-ben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Petya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és barátai a rendszerváltás időszakában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próbál-nak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leérettségizni, vonatjegyet </a:t>
            </a:r>
            <a:r>
              <a:rPr lang="hu-HU" sz="36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hamisí-tani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és bulizni</a:t>
            </a:r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?</a:t>
            </a:r>
          </a:p>
          <a:p>
            <a:r>
              <a:rPr lang="hu-HU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Moszkva tér</a:t>
            </a:r>
            <a:endParaRPr lang="hu-HU" sz="3600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9218" name="Picture 2" descr="C:\Users\User\OneDrive\MZs\2019-es programok\Kutatók Éjszakája\Kocsmakvíz\Képek\Moszkva tér kitak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78" y="839822"/>
            <a:ext cx="3515617" cy="50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8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42834" y="783818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14. Ki festette ezt a képet?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Ilja Repin</a:t>
            </a:r>
          </a:p>
        </p:txBody>
      </p:sp>
      <p:pic>
        <p:nvPicPr>
          <p:cNvPr id="10242" name="Picture 2" descr="C:\Users\User\OneDrive\MZs\2019-es programok\Kutatók Éjszakája\Kocsmakvíz\Képek\Rep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80" y="1988840"/>
            <a:ext cx="4887454" cy="38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7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9386" y="620688"/>
            <a:ext cx="720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15. Melyik orosz uralkodóra gondoltunk?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IV. Ivánra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+1 pontért: mettől meddig uralkodott?</a:t>
            </a:r>
          </a:p>
          <a:p>
            <a:endParaRPr lang="hu-HU" sz="4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1533-1584</a:t>
            </a:r>
          </a:p>
        </p:txBody>
      </p:sp>
    </p:spTree>
    <p:extLst>
      <p:ext uri="{BB962C8B-B14F-4D97-AF65-F5344CB8AC3E}">
        <p14:creationId xmlns:p14="http://schemas.microsoft.com/office/powerpoint/2010/main" val="10332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425" y="2852936"/>
            <a:ext cx="698477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VILLÁMKÉRDÉSEK</a:t>
            </a:r>
          </a:p>
          <a:p>
            <a:r>
              <a:rPr lang="hu-HU" sz="5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Kinek a zenéjét vagy hangját halljuk?</a:t>
            </a:r>
            <a:endParaRPr lang="hu-HU" sz="5000" dirty="0"/>
          </a:p>
        </p:txBody>
      </p:sp>
    </p:spTree>
    <p:extLst>
      <p:ext uri="{BB962C8B-B14F-4D97-AF65-F5344CB8AC3E}">
        <p14:creationId xmlns:p14="http://schemas.microsoft.com/office/powerpoint/2010/main" val="33097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I.</a:t>
            </a:r>
            <a:endParaRPr lang="hu-HU" dirty="0"/>
          </a:p>
        </p:txBody>
      </p:sp>
      <p:pic>
        <p:nvPicPr>
          <p:cNvPr id="4" name="I -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4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</a:t>
            </a:r>
            <a:endParaRPr lang="hu-HU" dirty="0"/>
          </a:p>
        </p:txBody>
      </p:sp>
      <p:pic>
        <p:nvPicPr>
          <p:cNvPr id="3" name="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9258" y="764704"/>
            <a:ext cx="75632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2. Melyik Európa legnagyobb tava?</a:t>
            </a:r>
          </a:p>
          <a:p>
            <a:endParaRPr lang="hu-HU" sz="3600" dirty="0" smtClean="0"/>
          </a:p>
          <a:p>
            <a:pPr marL="742950" indent="-742950">
              <a:buAutoNum type="alphaUcParenR"/>
            </a:pPr>
            <a:r>
              <a:rPr lang="hu-HU" sz="3600" dirty="0" smtClean="0"/>
              <a:t>A Ladoga-tó</a:t>
            </a:r>
          </a:p>
          <a:p>
            <a:pPr marL="742950" indent="-742950">
              <a:buAutoNum type="alphaUcParenR"/>
            </a:pPr>
            <a:r>
              <a:rPr lang="hu-HU" sz="3600" dirty="0" smtClean="0"/>
              <a:t>A Bajkál-tó</a:t>
            </a:r>
          </a:p>
          <a:p>
            <a:r>
              <a:rPr lang="hu-HU" sz="3600" dirty="0" smtClean="0"/>
              <a:t>C)   A Kaszpi-tenger</a:t>
            </a:r>
          </a:p>
          <a:p>
            <a:r>
              <a:rPr lang="hu-HU" sz="3600" dirty="0" smtClean="0"/>
              <a:t>D)   A Pszkovi-tó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93096"/>
            <a:ext cx="5328592" cy="223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III.</a:t>
            </a:r>
            <a:endParaRPr lang="hu-HU" dirty="0"/>
          </a:p>
        </p:txBody>
      </p:sp>
      <p:pic>
        <p:nvPicPr>
          <p:cNvPr id="4" name="I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1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IV.</a:t>
            </a:r>
            <a:endParaRPr lang="hu-HU" dirty="0"/>
          </a:p>
        </p:txBody>
      </p:sp>
      <p:pic>
        <p:nvPicPr>
          <p:cNvPr id="3" name="I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V.</a:t>
            </a:r>
            <a:endParaRPr lang="hu-HU" dirty="0"/>
          </a:p>
        </p:txBody>
      </p:sp>
      <p:pic>
        <p:nvPicPr>
          <p:cNvPr id="4" name="V -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1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VI.</a:t>
            </a:r>
            <a:endParaRPr lang="hu-HU" dirty="0"/>
          </a:p>
        </p:txBody>
      </p:sp>
      <p:pic>
        <p:nvPicPr>
          <p:cNvPr id="3" name="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1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VII.</a:t>
            </a:r>
            <a:endParaRPr lang="hu-HU" dirty="0"/>
          </a:p>
        </p:txBody>
      </p:sp>
      <p:pic>
        <p:nvPicPr>
          <p:cNvPr id="4" name="VII -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9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VIII.</a:t>
            </a:r>
            <a:endParaRPr lang="hu-HU" dirty="0"/>
          </a:p>
        </p:txBody>
      </p:sp>
      <p:pic>
        <p:nvPicPr>
          <p:cNvPr id="3" name="VI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0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IX.</a:t>
            </a:r>
            <a:endParaRPr lang="hu-HU" dirty="0"/>
          </a:p>
        </p:txBody>
      </p:sp>
      <p:pic>
        <p:nvPicPr>
          <p:cNvPr id="4" name="IX -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X.</a:t>
            </a:r>
            <a:endParaRPr lang="hu-HU" dirty="0"/>
          </a:p>
        </p:txBody>
      </p:sp>
      <p:pic>
        <p:nvPicPr>
          <p:cNvPr id="3" name="X -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425" y="2852936"/>
            <a:ext cx="69847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VILLÁMKÉRDÉSEK</a:t>
            </a:r>
          </a:p>
          <a:p>
            <a:r>
              <a:rPr lang="hu-HU" sz="5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Válaszok</a:t>
            </a:r>
            <a:endParaRPr lang="hu-HU" sz="5000" dirty="0"/>
          </a:p>
        </p:txBody>
      </p:sp>
    </p:spTree>
    <p:extLst>
      <p:ext uri="{BB962C8B-B14F-4D97-AF65-F5344CB8AC3E}">
        <p14:creationId xmlns:p14="http://schemas.microsoft.com/office/powerpoint/2010/main" val="41591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</a:t>
            </a:r>
            <a:r>
              <a:rPr lang="hu-HU" dirty="0" smtClean="0"/>
              <a:t>. </a:t>
            </a:r>
            <a:r>
              <a:rPr lang="hu-HU" dirty="0" err="1" smtClean="0"/>
              <a:t>t.A.T.u</a:t>
            </a:r>
            <a:r>
              <a:rPr lang="hu-HU" dirty="0"/>
              <a:t> </a:t>
            </a:r>
            <a:r>
              <a:rPr lang="hu-HU" dirty="0" smtClean="0"/>
              <a:t>(</a:t>
            </a:r>
            <a:r>
              <a:rPr lang="ru-RU" i="1" dirty="0" smtClean="0"/>
              <a:t>Я сошла с ума</a:t>
            </a:r>
            <a:r>
              <a:rPr lang="ru-RU" dirty="0" smtClean="0"/>
              <a:t>)</a:t>
            </a:r>
            <a:endParaRPr lang="hu-HU" dirty="0"/>
          </a:p>
        </p:txBody>
      </p:sp>
      <p:pic>
        <p:nvPicPr>
          <p:cNvPr id="3" name="I -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293096"/>
            <a:ext cx="3048000" cy="278904"/>
          </a:xfrm>
          <a:prstGeom prst="rect">
            <a:avLst/>
          </a:prstGeom>
        </p:spPr>
      </p:pic>
      <p:pic>
        <p:nvPicPr>
          <p:cNvPr id="1026" name="Picture 2" descr="C:\Users\User\OneDrive\MZs\2019-es programok\Kutatók Éjszakája\Kocsmakvíz\Képek\Tatu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32" y="442392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9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5" b="12945"/>
          <a:stretch/>
        </p:blipFill>
        <p:spPr>
          <a:xfrm>
            <a:off x="4702910" y="2060848"/>
            <a:ext cx="4047892" cy="299136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258844" y="836712"/>
            <a:ext cx="74912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3. Ki készítette ezt a festményt?</a:t>
            </a:r>
          </a:p>
          <a:p>
            <a:endParaRPr lang="hu-HU" sz="4000" dirty="0" smtClean="0"/>
          </a:p>
          <a:p>
            <a:r>
              <a:rPr lang="hu-HU" sz="4000" dirty="0" smtClean="0"/>
              <a:t>A) Chagall</a:t>
            </a:r>
          </a:p>
          <a:p>
            <a:r>
              <a:rPr lang="hu-HU" sz="4000" dirty="0" smtClean="0"/>
              <a:t>B) </a:t>
            </a:r>
            <a:r>
              <a:rPr lang="hu-HU" sz="4000" dirty="0" err="1" smtClean="0"/>
              <a:t>Malevics</a:t>
            </a:r>
            <a:endParaRPr lang="hu-HU" sz="4000" dirty="0" smtClean="0"/>
          </a:p>
          <a:p>
            <a:pPr lvl="0"/>
            <a:r>
              <a:rPr lang="hu-HU" sz="4000" dirty="0">
                <a:solidFill>
                  <a:prstClr val="black"/>
                </a:solidFill>
              </a:rPr>
              <a:t>C) </a:t>
            </a:r>
            <a:r>
              <a:rPr lang="hu-HU" sz="4000" dirty="0" err="1" smtClean="0">
                <a:solidFill>
                  <a:prstClr val="black"/>
                </a:solidFill>
              </a:rPr>
              <a:t>Larionov</a:t>
            </a:r>
            <a:endParaRPr lang="hu-HU" sz="4000" dirty="0">
              <a:solidFill>
                <a:prstClr val="black"/>
              </a:solidFill>
            </a:endParaRPr>
          </a:p>
          <a:p>
            <a:pPr lvl="0"/>
            <a:r>
              <a:rPr lang="hu-HU" sz="4000" dirty="0">
                <a:solidFill>
                  <a:prstClr val="black"/>
                </a:solidFill>
              </a:rPr>
              <a:t>D) </a:t>
            </a:r>
            <a:r>
              <a:rPr lang="hu-HU" sz="4000" dirty="0" smtClean="0">
                <a:solidFill>
                  <a:prstClr val="black"/>
                </a:solidFill>
              </a:rPr>
              <a:t>Kandinszkij </a:t>
            </a:r>
            <a:endParaRPr lang="hu-HU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II.</a:t>
            </a:r>
            <a:r>
              <a:rPr lang="ru-RU" dirty="0" smtClean="0"/>
              <a:t> </a:t>
            </a:r>
            <a:r>
              <a:rPr lang="hu-HU" dirty="0" smtClean="0"/>
              <a:t>Little Big (</a:t>
            </a:r>
            <a:r>
              <a:rPr lang="hu-HU" i="1" dirty="0" err="1" smtClean="0"/>
              <a:t>Skibidi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3" name="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221088"/>
            <a:ext cx="3048000" cy="350912"/>
          </a:xfrm>
          <a:prstGeom prst="rect">
            <a:avLst/>
          </a:prstGeom>
        </p:spPr>
      </p:pic>
      <p:pic>
        <p:nvPicPr>
          <p:cNvPr id="2050" name="Picture 2" descr="C:\Users\User\OneDrive\MZs\2019-es programok\Kutatók Éjszakája\Kocsmakvíz\Képek\Little 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764704"/>
            <a:ext cx="5688632" cy="319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38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III. Pjotr Csajkovszkij</a:t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i="1" dirty="0" smtClean="0"/>
              <a:t>Hattyúk tava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I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149080"/>
            <a:ext cx="3048000" cy="422920"/>
          </a:xfrm>
          <a:prstGeom prst="rect">
            <a:avLst/>
          </a:prstGeom>
        </p:spPr>
      </p:pic>
      <p:pic>
        <p:nvPicPr>
          <p:cNvPr id="3074" name="Picture 2" descr="C:\Users\User\OneDrive\MZs\2019-es programok\Kutatók Éjszakája\Kocsmakvíz\Képek\Csajkovszki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6" y="620688"/>
            <a:ext cx="5687613" cy="31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5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IV.  Vlagyimir Putyin</a:t>
            </a:r>
            <a:endParaRPr lang="hu-HU" dirty="0"/>
          </a:p>
        </p:txBody>
      </p:sp>
      <p:pic>
        <p:nvPicPr>
          <p:cNvPr id="3" name="I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149080"/>
            <a:ext cx="3048000" cy="422920"/>
          </a:xfrm>
          <a:prstGeom prst="rect">
            <a:avLst/>
          </a:prstGeom>
        </p:spPr>
      </p:pic>
      <p:pic>
        <p:nvPicPr>
          <p:cNvPr id="4098" name="Picture 2" descr="C:\Users\User\OneDrive\MZs\2019-es programok\Kutatók Éjszakája\Kocsmakvíz\Képek\Puty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73" y="548680"/>
            <a:ext cx="5931454" cy="33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9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V. </a:t>
            </a:r>
            <a:r>
              <a:rPr lang="hu-HU" dirty="0" err="1" smtClean="0"/>
              <a:t>Kino</a:t>
            </a:r>
            <a:r>
              <a:rPr lang="hu-HU" dirty="0" smtClean="0"/>
              <a:t> </a:t>
            </a:r>
            <a:r>
              <a:rPr lang="ru-RU" dirty="0" smtClean="0"/>
              <a:t>(</a:t>
            </a:r>
            <a:r>
              <a:rPr lang="ru-RU" i="1" dirty="0" smtClean="0"/>
              <a:t>Кончится лето</a:t>
            </a:r>
            <a:r>
              <a:rPr lang="ru-RU" dirty="0" smtClean="0"/>
              <a:t>)</a:t>
            </a:r>
            <a:endParaRPr lang="hu-HU" dirty="0"/>
          </a:p>
        </p:txBody>
      </p:sp>
      <p:pic>
        <p:nvPicPr>
          <p:cNvPr id="3" name="V -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149080"/>
            <a:ext cx="3048000" cy="422920"/>
          </a:xfrm>
          <a:prstGeom prst="rect">
            <a:avLst/>
          </a:prstGeom>
        </p:spPr>
      </p:pic>
      <p:pic>
        <p:nvPicPr>
          <p:cNvPr id="5122" name="Picture 2" descr="C:\Users\User\OneDrive\MZs\2019-es programok\Kutatók Éjszakája\Kocsmakvíz\Képek\Ki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77" y="476671"/>
            <a:ext cx="6083845" cy="34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7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VI.</a:t>
            </a:r>
            <a:r>
              <a:rPr lang="ru-RU" dirty="0" smtClean="0"/>
              <a:t> </a:t>
            </a:r>
            <a:r>
              <a:rPr lang="hu-HU" dirty="0" smtClean="0"/>
              <a:t>Vlagyimir </a:t>
            </a:r>
            <a:r>
              <a:rPr lang="hu-HU" dirty="0" err="1" smtClean="0"/>
              <a:t>Viszockij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en-US" dirty="0" smtClean="0"/>
              <a:t>(</a:t>
            </a:r>
            <a:r>
              <a:rPr lang="ru-RU" i="1" dirty="0" smtClean="0"/>
              <a:t>Баллада о любви</a:t>
            </a:r>
            <a:r>
              <a:rPr lang="ru-RU" dirty="0" smtClean="0"/>
              <a:t>)</a:t>
            </a:r>
            <a:endParaRPr lang="hu-HU" dirty="0"/>
          </a:p>
        </p:txBody>
      </p:sp>
      <p:pic>
        <p:nvPicPr>
          <p:cNvPr id="3" name="V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077072"/>
            <a:ext cx="3048000" cy="494928"/>
          </a:xfrm>
          <a:prstGeom prst="rect">
            <a:avLst/>
          </a:prstGeom>
        </p:spPr>
      </p:pic>
      <p:pic>
        <p:nvPicPr>
          <p:cNvPr id="6146" name="Picture 2" descr="C:\Users\User\OneDrive\MZs\2019-es programok\Kutatók Éjszakája\Kocsmakvíz\Képek\Viszocki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95" y="908720"/>
            <a:ext cx="4174009" cy="26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7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VII. Leningrád</a:t>
            </a:r>
            <a:br>
              <a:rPr lang="hu-HU" dirty="0" smtClean="0"/>
            </a:br>
            <a:r>
              <a:rPr lang="ru-RU" dirty="0" smtClean="0"/>
              <a:t>(</a:t>
            </a:r>
            <a:r>
              <a:rPr lang="ru-RU" i="1" dirty="0" smtClean="0"/>
              <a:t>В Питере пить</a:t>
            </a:r>
            <a:r>
              <a:rPr lang="ru-RU" dirty="0" smtClean="0"/>
              <a:t>)</a:t>
            </a:r>
            <a:endParaRPr lang="hu-HU" dirty="0"/>
          </a:p>
        </p:txBody>
      </p:sp>
      <p:pic>
        <p:nvPicPr>
          <p:cNvPr id="3" name="VII -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221088"/>
            <a:ext cx="3048000" cy="350912"/>
          </a:xfrm>
          <a:prstGeom prst="rect">
            <a:avLst/>
          </a:prstGeom>
        </p:spPr>
      </p:pic>
      <p:pic>
        <p:nvPicPr>
          <p:cNvPr id="7170" name="Picture 2" descr="C:\Users\User\OneDrive\MZs\2019-es programok\Kutatók Éjszakája\Kocsmakvíz\Képek\Leningrá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065" y="675961"/>
            <a:ext cx="4667870" cy="31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3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VIII.</a:t>
            </a:r>
            <a:r>
              <a:rPr lang="ru-RU" dirty="0" smtClean="0"/>
              <a:t> </a:t>
            </a:r>
            <a:r>
              <a:rPr lang="hu-HU" dirty="0" smtClean="0"/>
              <a:t>Lenin</a:t>
            </a:r>
            <a:endParaRPr lang="hu-HU" dirty="0"/>
          </a:p>
        </p:txBody>
      </p:sp>
      <p:pic>
        <p:nvPicPr>
          <p:cNvPr id="3" name="VI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077072"/>
            <a:ext cx="3048000" cy="494928"/>
          </a:xfrm>
          <a:prstGeom prst="rect">
            <a:avLst/>
          </a:prstGeom>
        </p:spPr>
      </p:pic>
      <p:pic>
        <p:nvPicPr>
          <p:cNvPr id="8194" name="Picture 2" descr="C:\Users\User\OneDrive\MZs\2019-es programok\Kutatók Éjszakája\Kocsmakvíz\Képek\Len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81" y="620688"/>
            <a:ext cx="4564038" cy="317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IX. </a:t>
            </a:r>
            <a:r>
              <a:rPr lang="hu-HU" dirty="0" err="1" smtClean="0"/>
              <a:t>Gena</a:t>
            </a:r>
            <a:r>
              <a:rPr lang="hu-HU" dirty="0" smtClean="0"/>
              <a:t> krokodil</a:t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ru-RU" i="1" dirty="0" smtClean="0"/>
              <a:t>Пусть </a:t>
            </a:r>
            <a:r>
              <a:rPr lang="ru-RU" i="1" dirty="0"/>
              <a:t>бегут </a:t>
            </a:r>
            <a:r>
              <a:rPr lang="ru-RU" i="1" dirty="0" smtClean="0"/>
              <a:t>неуклюже</a:t>
            </a:r>
            <a:r>
              <a:rPr lang="hu-HU" dirty="0"/>
              <a:t>)</a:t>
            </a:r>
            <a:endParaRPr lang="hu-HU" dirty="0"/>
          </a:p>
        </p:txBody>
      </p:sp>
      <p:pic>
        <p:nvPicPr>
          <p:cNvPr id="3" name="IX -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149080"/>
            <a:ext cx="3048000" cy="422920"/>
          </a:xfrm>
          <a:prstGeom prst="rect">
            <a:avLst/>
          </a:prstGeom>
        </p:spPr>
      </p:pic>
      <p:pic>
        <p:nvPicPr>
          <p:cNvPr id="9218" name="Picture 2" descr="C:\Users\User\OneDrive\MZs\2019-es programok\Kutatók Éjszakája\Kocsmakvíz\Képek\Ge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364" y="692695"/>
            <a:ext cx="5647272" cy="317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5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X. </a:t>
            </a:r>
            <a:r>
              <a:rPr lang="hu-HU" dirty="0" err="1" smtClean="0"/>
              <a:t>Boney</a:t>
            </a:r>
            <a:r>
              <a:rPr lang="hu-HU" dirty="0" smtClean="0"/>
              <a:t> M (</a:t>
            </a:r>
            <a:r>
              <a:rPr lang="hu-HU" i="1" dirty="0" err="1" smtClean="0"/>
              <a:t>Rasputin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X -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149080"/>
            <a:ext cx="3048000" cy="422920"/>
          </a:xfrm>
          <a:prstGeom prst="rect">
            <a:avLst/>
          </a:prstGeom>
        </p:spPr>
      </p:pic>
      <p:pic>
        <p:nvPicPr>
          <p:cNvPr id="10242" name="Picture 2" descr="C:\Users\User\OneDrive\MZs\2019-es programok\Kutatók Éjszakája\Kocsmakvíz\Képek\Boney 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38" y="548680"/>
            <a:ext cx="5914723" cy="317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19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425" y="2852936"/>
            <a:ext cx="69847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VILLÁMKÉRDÉSEK</a:t>
            </a:r>
          </a:p>
          <a:p>
            <a:r>
              <a:rPr lang="hu-HU" sz="5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SZÉTCSAPÁS</a:t>
            </a:r>
            <a:endParaRPr lang="hu-HU" sz="5000" dirty="0"/>
          </a:p>
        </p:txBody>
      </p:sp>
    </p:spTree>
    <p:extLst>
      <p:ext uri="{BB962C8B-B14F-4D97-AF65-F5344CB8AC3E}">
        <p14:creationId xmlns:p14="http://schemas.microsoft.com/office/powerpoint/2010/main" val="350572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1628800"/>
            <a:ext cx="37816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4. Melyik kortárs író aratta első külföldi sikereit </a:t>
            </a:r>
            <a:r>
              <a:rPr lang="hu-HU" sz="4000" i="1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Szonyecska</a:t>
            </a:r>
            <a:r>
              <a:rPr lang="hu-HU" sz="4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című kisregényével?</a:t>
            </a:r>
          </a:p>
        </p:txBody>
      </p:sp>
      <p:pic>
        <p:nvPicPr>
          <p:cNvPr id="1026" name="Picture 2" descr="C:\Users\User\OneDrive\MZs\2019-es programok\Kutatók Éjszakája\Kocsmakvíz\Képek\Szonyecska kitak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69" y="1124744"/>
            <a:ext cx="343283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3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XI.</a:t>
            </a:r>
            <a:endParaRPr lang="hu-HU" dirty="0"/>
          </a:p>
        </p:txBody>
      </p:sp>
      <p:pic>
        <p:nvPicPr>
          <p:cNvPr id="3" name="X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XII.</a:t>
            </a:r>
            <a:endParaRPr lang="hu-HU" dirty="0"/>
          </a:p>
        </p:txBody>
      </p:sp>
      <p:pic>
        <p:nvPicPr>
          <p:cNvPr id="4" name="X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5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XIII.</a:t>
            </a:r>
            <a:endParaRPr lang="hu-HU" dirty="0"/>
          </a:p>
        </p:txBody>
      </p:sp>
      <p:pic>
        <p:nvPicPr>
          <p:cNvPr id="3" name="XI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3096344"/>
          </a:xfrm>
        </p:spPr>
        <p:txBody>
          <a:bodyPr>
            <a:normAutofit/>
          </a:bodyPr>
          <a:lstStyle/>
          <a:p>
            <a:r>
              <a:rPr lang="hu-HU" b="0" dirty="0"/>
              <a:t>Tippelés: Hányan nézték meg a </a:t>
            </a:r>
            <a:r>
              <a:rPr lang="hu-HU" b="0" dirty="0" err="1" smtClean="0"/>
              <a:t>YouTube-on</a:t>
            </a:r>
            <a:r>
              <a:rPr lang="hu-HU" b="0" dirty="0" smtClean="0"/>
              <a:t> </a:t>
            </a:r>
            <a:r>
              <a:rPr lang="hu-HU" b="0" dirty="0" err="1"/>
              <a:t>a</a:t>
            </a:r>
            <a:r>
              <a:rPr lang="hu-HU" b="0" dirty="0"/>
              <a:t> </a:t>
            </a:r>
            <a:r>
              <a:rPr lang="ru-RU" b="0" dirty="0"/>
              <a:t>Ленинград „</a:t>
            </a:r>
            <a:r>
              <a:rPr lang="ru-RU" b="0" i="1" dirty="0"/>
              <a:t>В Питере пить</a:t>
            </a:r>
            <a:r>
              <a:rPr lang="ru-RU" b="0" dirty="0"/>
              <a:t>” </a:t>
            </a:r>
            <a:r>
              <a:rPr lang="hu-HU" b="0" dirty="0"/>
              <a:t>című </a:t>
            </a:r>
            <a:r>
              <a:rPr lang="hu-HU" b="0" dirty="0" err="1"/>
              <a:t>klippjét</a:t>
            </a:r>
            <a:r>
              <a:rPr lang="hu-HU" b="0" dirty="0"/>
              <a:t>? </a:t>
            </a:r>
            <a:endParaRPr lang="hu-HU" b="0" dirty="0"/>
          </a:p>
        </p:txBody>
      </p:sp>
    </p:spTree>
    <p:extLst>
      <p:ext uri="{BB962C8B-B14F-4D97-AF65-F5344CB8AC3E}">
        <p14:creationId xmlns:p14="http://schemas.microsoft.com/office/powerpoint/2010/main" val="2857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425" y="2852936"/>
            <a:ext cx="698477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VILLÁMKÉRDÉSEK</a:t>
            </a:r>
          </a:p>
          <a:p>
            <a:r>
              <a:rPr lang="hu-HU" sz="5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Szétcsapás - válaszok</a:t>
            </a:r>
            <a:endParaRPr lang="hu-HU" sz="5000" dirty="0"/>
          </a:p>
        </p:txBody>
      </p:sp>
    </p:spTree>
    <p:extLst>
      <p:ext uri="{BB962C8B-B14F-4D97-AF65-F5344CB8AC3E}">
        <p14:creationId xmlns:p14="http://schemas.microsoft.com/office/powerpoint/2010/main" val="229507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XI. </a:t>
            </a:r>
            <a:r>
              <a:rPr lang="hu-HU" dirty="0" err="1" smtClean="0"/>
              <a:t>Aram</a:t>
            </a:r>
            <a:r>
              <a:rPr lang="hu-HU" dirty="0" smtClean="0"/>
              <a:t> Hacsaturján</a:t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i="1" dirty="0" smtClean="0"/>
              <a:t>Kardtánc, Spartacus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3" name="X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005064"/>
            <a:ext cx="3048000" cy="566936"/>
          </a:xfrm>
          <a:prstGeom prst="rect">
            <a:avLst/>
          </a:prstGeom>
        </p:spPr>
      </p:pic>
      <p:pic>
        <p:nvPicPr>
          <p:cNvPr id="11266" name="Picture 2" descr="C:\Users\User\OneDrive\MZs\2019-es programok\Kutatók Éjszakája\Kocsmakvíz\Képek\Hacsaturjá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/>
          <a:stretch/>
        </p:blipFill>
        <p:spPr bwMode="auto">
          <a:xfrm>
            <a:off x="2915816" y="487846"/>
            <a:ext cx="3312368" cy="330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XII. Nyikolaj Rimszkij-Korszakov</a:t>
            </a:r>
            <a:br>
              <a:rPr lang="hu-HU" dirty="0" smtClean="0"/>
            </a:br>
            <a:r>
              <a:rPr lang="hu-HU" dirty="0" smtClean="0"/>
              <a:t>(</a:t>
            </a:r>
            <a:r>
              <a:rPr lang="hu-HU" i="1" dirty="0" smtClean="0"/>
              <a:t>A dongó, Mese </a:t>
            </a:r>
            <a:r>
              <a:rPr lang="hu-HU" i="1" dirty="0" err="1" smtClean="0"/>
              <a:t>Szaltán</a:t>
            </a:r>
            <a:r>
              <a:rPr lang="hu-HU" i="1" dirty="0" smtClean="0"/>
              <a:t> cárról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4" name="X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077072"/>
            <a:ext cx="3048000" cy="494928"/>
          </a:xfrm>
          <a:prstGeom prst="rect">
            <a:avLst/>
          </a:prstGeom>
        </p:spPr>
      </p:pic>
      <p:pic>
        <p:nvPicPr>
          <p:cNvPr id="12290" name="Picture 2" descr="C:\Users\User\OneDrive\MZs\2019-es programok\Kutatók Éjszakája\Kocsmakvíz\Képek\Rimszkij-Korszak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92" y="263667"/>
            <a:ext cx="6344816" cy="35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0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XIII. </a:t>
            </a:r>
            <a:r>
              <a:rPr lang="hu-HU" dirty="0" err="1" smtClean="0"/>
              <a:t>Tetris</a:t>
            </a:r>
            <a:endParaRPr lang="hu-HU" dirty="0"/>
          </a:p>
        </p:txBody>
      </p:sp>
      <p:pic>
        <p:nvPicPr>
          <p:cNvPr id="3" name="XII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4149080"/>
            <a:ext cx="3048000" cy="422920"/>
          </a:xfrm>
          <a:prstGeom prst="rect">
            <a:avLst/>
          </a:prstGeom>
        </p:spPr>
      </p:pic>
      <p:pic>
        <p:nvPicPr>
          <p:cNvPr id="13314" name="Picture 2" descr="C:\Users\User\OneDrive\MZs\2019-es programok\Kutatók Éjszakája\Kocsmakvíz\Képek\Tetr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37" y="533173"/>
            <a:ext cx="5297125" cy="33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0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3096344"/>
          </a:xfrm>
        </p:spPr>
        <p:txBody>
          <a:bodyPr>
            <a:normAutofit fontScale="90000"/>
          </a:bodyPr>
          <a:lstStyle/>
          <a:p>
            <a:r>
              <a:rPr lang="hu-HU" b="0" dirty="0"/>
              <a:t>Tippelés: Hányan nézték meg a </a:t>
            </a:r>
            <a:r>
              <a:rPr lang="hu-HU" b="0" dirty="0" err="1" smtClean="0"/>
              <a:t>YouTube-on</a:t>
            </a:r>
            <a:r>
              <a:rPr lang="hu-HU" b="0" dirty="0" smtClean="0"/>
              <a:t> </a:t>
            </a:r>
            <a:r>
              <a:rPr lang="hu-HU" b="0" dirty="0" err="1"/>
              <a:t>a</a:t>
            </a:r>
            <a:r>
              <a:rPr lang="hu-HU" b="0" dirty="0"/>
              <a:t> </a:t>
            </a:r>
            <a:r>
              <a:rPr lang="ru-RU" b="0" dirty="0"/>
              <a:t>Ленинград „В Питере пить” </a:t>
            </a:r>
            <a:r>
              <a:rPr lang="hu-HU" b="0" dirty="0"/>
              <a:t>című </a:t>
            </a:r>
            <a:r>
              <a:rPr lang="hu-HU" b="0" dirty="0" err="1"/>
              <a:t>klippjét</a:t>
            </a:r>
            <a:r>
              <a:rPr lang="hu-HU" b="0" dirty="0"/>
              <a:t>? </a:t>
            </a:r>
            <a:br>
              <a:rPr lang="hu-HU" b="0" dirty="0"/>
            </a:br>
            <a:r>
              <a:rPr lang="hu-HU" b="0" dirty="0"/>
              <a:t>85 933 </a:t>
            </a:r>
            <a:r>
              <a:rPr lang="hu-HU" b="0" dirty="0" smtClean="0"/>
              <a:t>498-an</a:t>
            </a:r>
            <a:r>
              <a:rPr lang="hu-HU" b="0" dirty="0"/>
              <a:t/>
            </a:r>
            <a:br>
              <a:rPr lang="hu-HU" b="0" dirty="0"/>
            </a:br>
            <a:r>
              <a:rPr lang="hu-HU" b="0" dirty="0" smtClean="0"/>
              <a:t>(2019. szeptember 19-ig)</a:t>
            </a:r>
            <a:endParaRPr lang="hu-HU" b="0" dirty="0"/>
          </a:p>
        </p:txBody>
      </p:sp>
    </p:spTree>
    <p:extLst>
      <p:ext uri="{BB962C8B-B14F-4D97-AF65-F5344CB8AC3E}">
        <p14:creationId xmlns:p14="http://schemas.microsoft.com/office/powerpoint/2010/main" val="24243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425" y="2852936"/>
            <a:ext cx="6984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KIRE GONDOLTUNK?</a:t>
            </a:r>
            <a:endParaRPr lang="hu-HU" sz="66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42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7835" y="620688"/>
            <a:ext cx="7563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5. Melyik orosz étel hozzávalói lehetnek a következők?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332379" y="2492896"/>
            <a:ext cx="7272808" cy="332398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Víz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Sertés- vagy marhahús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Cékla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Sárgarépa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Vöröshagyma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Paradicsomszósz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Napraforgóolaj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Citromlé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Káposzta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Krumpli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Só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Babérlevél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u-HU" sz="3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Tejföl</a:t>
            </a:r>
            <a:endParaRPr lang="hu-HU" sz="30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65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5 pontért</a:t>
            </a:r>
            <a:endParaRPr lang="hu-HU" dirty="0"/>
          </a:p>
        </p:txBody>
      </p:sp>
      <p:pic>
        <p:nvPicPr>
          <p:cNvPr id="14340" name="Picture 4" descr="C:\Users\User\OneDrive\MZs\2019-es programok\Kutatók Éjszakája\Kocsmakvíz\Képek\Tolsztoj fiatalkorb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r="63688" b="58698"/>
          <a:stretch/>
        </p:blipFill>
        <p:spPr bwMode="auto">
          <a:xfrm>
            <a:off x="2475186" y="1339437"/>
            <a:ext cx="4617094" cy="50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425" y="2852936"/>
            <a:ext cx="69847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OROSZ NYELVLECKE</a:t>
            </a:r>
          </a:p>
          <a:p>
            <a:r>
              <a:rPr lang="hu-HU" sz="38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Milyen tárgyakhoz köthetők a képen látható </a:t>
            </a:r>
            <a:r>
              <a:rPr lang="hu-HU" sz="38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márkanevek/logók?</a:t>
            </a:r>
            <a:endParaRPr lang="hu-HU" sz="38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231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16.</a:t>
            </a:r>
            <a:endParaRPr lang="hu-HU" dirty="0"/>
          </a:p>
        </p:txBody>
      </p:sp>
      <p:pic>
        <p:nvPicPr>
          <p:cNvPr id="15362" name="Picture 2" descr="C:\Users\User\OneDrive\MZs\2019-es programok\Kutatók Éjszakája\Kocsmakvíz\Képek\Pobeda log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03375"/>
            <a:ext cx="7319562" cy="38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17.</a:t>
            </a:r>
            <a:endParaRPr lang="hu-HU" dirty="0"/>
          </a:p>
        </p:txBody>
      </p:sp>
      <p:pic>
        <p:nvPicPr>
          <p:cNvPr id="16386" name="Picture 2" descr="C:\Users\User\OneDrive\MZs\2019-es programok\Kutatók Éjszakája\Kocsmakvíz\Képek\Csajka log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48" y="3184837"/>
            <a:ext cx="7450286" cy="5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70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18.</a:t>
            </a:r>
            <a:endParaRPr lang="hu-HU" dirty="0"/>
          </a:p>
        </p:txBody>
      </p:sp>
      <p:pic>
        <p:nvPicPr>
          <p:cNvPr id="17410" name="Picture 2" descr="C:\Users\User\OneDrive\MZs\2019-es programok\Kutatók Éjszakája\Kocsmakvíz\Képek\Krasznaja Moszkva log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02273"/>
            <a:ext cx="5616623" cy="44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40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19.</a:t>
            </a:r>
            <a:endParaRPr lang="hu-HU" dirty="0"/>
          </a:p>
        </p:txBody>
      </p:sp>
      <p:pic>
        <p:nvPicPr>
          <p:cNvPr id="18434" name="Picture 2" descr="C:\Users\User\OneDrive\MZs\2019-es programok\Kutatók Éjszakája\Kocsmakvíz\Képek\Rakéta log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84" y="1340768"/>
            <a:ext cx="5082952" cy="50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78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20.</a:t>
            </a:r>
            <a:endParaRPr lang="hu-HU" dirty="0"/>
          </a:p>
        </p:txBody>
      </p:sp>
      <p:pic>
        <p:nvPicPr>
          <p:cNvPr id="19459" name="Picture 3" descr="C:\Users\User\OneDrive\MZs\2019-es programok\Kutatók Éjszakája\Kocsmakvíz\Képek\Krasznij Oktyabr log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45242"/>
            <a:ext cx="764857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99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 pontért</a:t>
            </a:r>
            <a:endParaRPr lang="hu-HU" dirty="0"/>
          </a:p>
        </p:txBody>
      </p:sp>
      <p:pic>
        <p:nvPicPr>
          <p:cNvPr id="20483" name="Picture 3" descr="C:\Users\User\OneDrive\MZs\2019-es programok\Kutatók Éjszakája\Kocsmakvíz\Képek\Tolstoi-lev-lif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5" t="21375" r="39977" b="36295"/>
          <a:stretch/>
        </p:blipFill>
        <p:spPr bwMode="auto">
          <a:xfrm>
            <a:off x="2483768" y="1636146"/>
            <a:ext cx="4608512" cy="488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5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84018" y="3645024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TEMATIKUS</a:t>
            </a:r>
          </a:p>
        </p:txBody>
      </p:sp>
    </p:spTree>
    <p:extLst>
      <p:ext uri="{BB962C8B-B14F-4D97-AF65-F5344CB8AC3E}">
        <p14:creationId xmlns:p14="http://schemas.microsoft.com/office/powerpoint/2010/main" val="30988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27584" y="404664"/>
            <a:ext cx="74888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Melyik neves színházat mikor alapították?</a:t>
            </a:r>
          </a:p>
          <a:p>
            <a:pPr algn="ctr"/>
            <a:r>
              <a:rPr lang="hu-HU" sz="3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1756; 1860; 1918; 1931; 2013</a:t>
            </a:r>
            <a:endParaRPr lang="hu-HU" sz="34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1506" name="Picture 2" descr="C:\Users\User\OneDrive\MZs\2019-es programok\Kutatók Éjszakája\Kocsmakvíz\Képek\Gogol Cen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9" y="1641817"/>
            <a:ext cx="2711454" cy="17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OneDrive\MZs\2019-es programok\Kutatók Éjszakája\Kocsmakvíz\Képek\Alekszandrijszkij Színhá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1" y="4196796"/>
            <a:ext cx="2987287" cy="199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OneDrive\MZs\2019-es programok\Kutatók Éjszakája\Kocsmakvíz\Képek\Tovsztogonov Színhá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54" y="4583562"/>
            <a:ext cx="2675214" cy="17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User\OneDrive\MZs\2019-es programok\Kutatók Éjszakája\Kocsmakvíz\Képek\Mariinszkij Színhá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72282"/>
            <a:ext cx="28003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User\OneDrive\MZs\2019-es programok\Kutatók Éjszakája\Kocsmakvíz\Képek\Obrazcov Bábszínhá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66" y="1708536"/>
            <a:ext cx="3992463" cy="22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827584" y="3583962"/>
            <a:ext cx="271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21. Gogol Center</a:t>
            </a:r>
            <a:endParaRPr lang="hu-HU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0" y="6194903"/>
            <a:ext cx="3408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22. </a:t>
            </a:r>
            <a:r>
              <a:rPr lang="hu-HU" b="1" dirty="0" err="1" smtClean="0"/>
              <a:t>Alekszandrinszkij</a:t>
            </a:r>
            <a:r>
              <a:rPr lang="hu-HU" b="1" dirty="0" smtClean="0"/>
              <a:t> Színház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271038" y="6402795"/>
            <a:ext cx="312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23. </a:t>
            </a:r>
            <a:r>
              <a:rPr lang="hu-HU" b="1" dirty="0" err="1" smtClean="0"/>
              <a:t>Tovsztogonov</a:t>
            </a:r>
            <a:r>
              <a:rPr lang="hu-HU" b="1" dirty="0" smtClean="0"/>
              <a:t> Színház</a:t>
            </a:r>
            <a:endParaRPr lang="hu-HU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228184" y="6218129"/>
            <a:ext cx="280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24. </a:t>
            </a:r>
            <a:r>
              <a:rPr lang="hu-HU" b="1" dirty="0" err="1" smtClean="0"/>
              <a:t>Mariinszkij</a:t>
            </a:r>
            <a:r>
              <a:rPr lang="hu-HU" b="1" dirty="0" smtClean="0"/>
              <a:t> Színház</a:t>
            </a:r>
            <a:endParaRPr lang="hu-HU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410847" y="401596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25. </a:t>
            </a:r>
            <a:r>
              <a:rPr lang="hu-HU" b="1" dirty="0" err="1" smtClean="0"/>
              <a:t>Obrazcov</a:t>
            </a:r>
            <a:r>
              <a:rPr lang="hu-HU" b="1" dirty="0" smtClean="0"/>
              <a:t> Bábszínház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5549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3368706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KAPCSOLATI KÖR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825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 pontért</a:t>
            </a:r>
            <a:endParaRPr lang="hu-HU" dirty="0"/>
          </a:p>
        </p:txBody>
      </p:sp>
      <p:pic>
        <p:nvPicPr>
          <p:cNvPr id="26626" name="Picture 2" descr="C:\Users\User\OneDrive\MZs\2019-es programok\Kutatók Éjszakája\Kocsmakvíz\Képek\Tolstoi-lev-lif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6" t="28412" r="10355" b="21362"/>
          <a:stretch/>
        </p:blipFill>
        <p:spPr bwMode="auto">
          <a:xfrm>
            <a:off x="3275856" y="1700808"/>
            <a:ext cx="3344416" cy="456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3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84018" y="3645024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+10-ES KÖR</a:t>
            </a:r>
          </a:p>
        </p:txBody>
      </p:sp>
    </p:spTree>
    <p:extLst>
      <p:ext uri="{BB962C8B-B14F-4D97-AF65-F5344CB8AC3E}">
        <p14:creationId xmlns:p14="http://schemas.microsoft.com/office/powerpoint/2010/main" val="40322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2573668"/>
            <a:ext cx="7405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26. Miről </a:t>
            </a:r>
            <a:r>
              <a:rPr lang="hu-HU" sz="4000" dirty="0" err="1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híresült</a:t>
            </a:r>
            <a:r>
              <a:rPr lang="hu-HU" sz="4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el az utóbbi hetekben </a:t>
            </a:r>
            <a:r>
              <a:rPr lang="hu-HU" sz="4000" dirty="0" err="1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Szeverodvinszk</a:t>
            </a:r>
            <a:r>
              <a:rPr lang="hu-HU" sz="40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városa? </a:t>
            </a:r>
            <a:endParaRPr lang="hu-HU" sz="40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  <a:p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(1 pontért)</a:t>
            </a:r>
            <a:endParaRPr lang="hu-HU" sz="4000" i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68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260648"/>
            <a:ext cx="7405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27. Kicsoda/micsoda </a:t>
            </a:r>
            <a:r>
              <a:rPr lang="hu-HU" sz="4000" dirty="0" err="1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Fjodor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, aki augusztus 22-én érkezett meg a Nemzetközi Űrállomásra?</a:t>
            </a:r>
          </a:p>
          <a:p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(2 pontért)</a:t>
            </a:r>
            <a:endParaRPr lang="hu-HU" sz="4000" i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2531" name="Picture 3" descr="C:\Users\User\OneDrive\MZs\2019-es programok\Kutatók Éjszakája\Kocsmakvíz\Képek\I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58" y="2959209"/>
            <a:ext cx="5436364" cy="362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1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260648"/>
            <a:ext cx="7405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28. Ma lenne 98 éves Jancsó Miklós. Melyik filmje játszódik az oroszországi polgárháború idején? 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(2 pontért)</a:t>
            </a:r>
            <a:endParaRPr lang="hu-HU" sz="4000" i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3554" name="Picture 2" descr="C:\Users\User\OneDrive\MZs\2019-es programok\Kutatók Éjszakája\Kocsmakvíz\Képek\Jancs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8" y="2996951"/>
            <a:ext cx="5616624" cy="35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9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260648"/>
            <a:ext cx="7405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29. Ki rendezte a 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Szeretet nélkül</a:t>
            </a:r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című filmet? 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(2 pontért)</a:t>
            </a:r>
            <a:endParaRPr lang="hu-HU" sz="4000" i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4578" name="Picture 2" descr="C:\Users\User\OneDrive\MZs\2019-es programok\Kutatók Éjszakája\Kocsmakvíz\Képek\Szeretet nélkül - kitak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834727" cy="48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68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3025" y="2132856"/>
            <a:ext cx="7405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30. Melyik városhoz köthető az alábbi idézet? „3,6, nem jó, de nem is tragikus.” </a:t>
            </a:r>
            <a:r>
              <a:rPr lang="hu-HU" sz="4000" i="1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(3 pontért)</a:t>
            </a:r>
            <a:endParaRPr lang="hu-HU" sz="4000" i="1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163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26992" y="548680"/>
            <a:ext cx="32450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SZÉTCSAPÁS</a:t>
            </a:r>
          </a:p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Hány folyó fut a Kaszpi-tengerbe?</a:t>
            </a:r>
            <a:endParaRPr lang="hu-HU" sz="40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5602" name="Picture 2" descr="C:\Users\User\OneDrive\MZs\2019-es programok\Kutatók Éjszakája\Kocsmakvíz\Képek\Kaszpi-ten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19" y="908720"/>
            <a:ext cx="4000095" cy="508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3368706"/>
            <a:ext cx="662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VÁLASZOK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197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425" y="2852936"/>
            <a:ext cx="69847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KIRE GONDOLTUNK?</a:t>
            </a:r>
            <a:endParaRPr lang="hu-HU" sz="66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324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764704"/>
            <a:ext cx="702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6. Mi látható a képen?</a:t>
            </a:r>
          </a:p>
        </p:txBody>
      </p:sp>
      <p:pic>
        <p:nvPicPr>
          <p:cNvPr id="2050" name="Picture 2" descr="C:\Users\User\OneDrive\MZs\2019-es programok\Kutatók Éjszakája\Kocsmakvíz\Képek\Vaszilij Blazsenni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5445636" cy="502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5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Lev Tolsztojra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7650" name="Picture 2" descr="C:\Users\User\OneDrive\MZs\2019-es programok\Kutatók Éjszakája\Kocsmakvíz\Képek\Tolstoi-lev-li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01445"/>
            <a:ext cx="6074762" cy="496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2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8425" y="2852936"/>
            <a:ext cx="698477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OROSZ NYELVLECKE</a:t>
            </a:r>
          </a:p>
          <a:p>
            <a:r>
              <a:rPr lang="hu-HU" sz="38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Milyen tárgyakhoz köthetők a képen látható </a:t>
            </a:r>
            <a:r>
              <a:rPr lang="hu-HU" sz="38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márkanevek/logók?</a:t>
            </a:r>
            <a:endParaRPr lang="hu-HU" sz="38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446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16. Pobeda óra</a:t>
            </a:r>
            <a:endParaRPr lang="hu-HU" dirty="0"/>
          </a:p>
        </p:txBody>
      </p:sp>
      <p:pic>
        <p:nvPicPr>
          <p:cNvPr id="28674" name="Picture 2" descr="C:\Users\User\OneDrive\MZs\2019-es programok\Kutatók Éjszakája\Kocsmakvíz\Képek\Pobeda ó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2880320" cy="42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2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17. Csajka autó</a:t>
            </a:r>
            <a:endParaRPr lang="hu-HU" dirty="0"/>
          </a:p>
        </p:txBody>
      </p:sp>
      <p:pic>
        <p:nvPicPr>
          <p:cNvPr id="29698" name="Picture 2" descr="C:\Users\User\OneDrive\MZs\2019-es programok\Kutatók Éjszakája\Kocsmakvíz\Képek\Csajka aut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67483"/>
            <a:ext cx="6552728" cy="49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4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18. </a:t>
            </a:r>
            <a:r>
              <a:rPr lang="hu-HU" dirty="0" err="1" smtClean="0"/>
              <a:t>Krasznaja</a:t>
            </a:r>
            <a:r>
              <a:rPr lang="hu-HU" dirty="0" smtClean="0"/>
              <a:t> Moszkva parfüm</a:t>
            </a:r>
            <a:endParaRPr lang="hu-HU" dirty="0"/>
          </a:p>
        </p:txBody>
      </p:sp>
      <p:pic>
        <p:nvPicPr>
          <p:cNvPr id="30722" name="Picture 2" descr="C:\Users\User\OneDrive\MZs\2019-es programok\Kutatók Éjszakája\Kocsmakvíz\Képek\Krasznaja Moszkva parfü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6551050" cy="49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19. Rakéta porszívó</a:t>
            </a:r>
            <a:endParaRPr lang="hu-HU" dirty="0"/>
          </a:p>
        </p:txBody>
      </p:sp>
      <p:pic>
        <p:nvPicPr>
          <p:cNvPr id="31746" name="Picture 2" descr="C:\Users\User\OneDrive\MZs\2019-es programok\Kutatók Éjszakája\Kocsmakvíz\Képek\Rakéta porszív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5"/>
            <a:ext cx="7670400" cy="378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6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20. </a:t>
            </a:r>
            <a:r>
              <a:rPr lang="hu-HU" dirty="0" err="1" smtClean="0"/>
              <a:t>Krasznij</a:t>
            </a:r>
            <a:r>
              <a:rPr lang="hu-HU" dirty="0" smtClean="0"/>
              <a:t> </a:t>
            </a:r>
            <a:r>
              <a:rPr lang="hu-HU" dirty="0" err="1" smtClean="0"/>
              <a:t>Oktyabr</a:t>
            </a:r>
            <a:r>
              <a:rPr lang="hu-HU" dirty="0" smtClean="0"/>
              <a:t> csokoládé</a:t>
            </a:r>
            <a:endParaRPr lang="hu-HU" dirty="0"/>
          </a:p>
        </p:txBody>
      </p:sp>
      <p:pic>
        <p:nvPicPr>
          <p:cNvPr id="32770" name="Picture 2" descr="C:\Users\User\OneDrive\MZs\2019-es programok\Kutatók Éjszakája\Kocsmakvíz\Képek\Krasznij Oktyabr csok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24133"/>
            <a:ext cx="4859677" cy="540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84018" y="3645024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TEMATIKUS</a:t>
            </a:r>
          </a:p>
        </p:txBody>
      </p:sp>
    </p:spTree>
    <p:extLst>
      <p:ext uri="{BB962C8B-B14F-4D97-AF65-F5344CB8AC3E}">
        <p14:creationId xmlns:p14="http://schemas.microsoft.com/office/powerpoint/2010/main" val="11256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27584" y="404664"/>
            <a:ext cx="74888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Melyik neves színházat mikor alapították?</a:t>
            </a:r>
          </a:p>
          <a:p>
            <a:pPr algn="ctr"/>
            <a:r>
              <a:rPr lang="hu-HU" sz="34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1756; 1860; 1918; 1931; 2013</a:t>
            </a:r>
            <a:endParaRPr lang="hu-HU" sz="3400" dirty="0" smtClean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ea typeface="+mj-ea"/>
              <a:cs typeface="+mj-cs"/>
            </a:endParaRPr>
          </a:p>
        </p:txBody>
      </p:sp>
      <p:pic>
        <p:nvPicPr>
          <p:cNvPr id="21506" name="Picture 2" descr="C:\Users\User\OneDrive\MZs\2019-es programok\Kutatók Éjszakája\Kocsmakvíz\Képek\Gogol Cent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9" y="1641817"/>
            <a:ext cx="2711454" cy="17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OneDrive\MZs\2019-es programok\Kutatók Éjszakája\Kocsmakvíz\Képek\Alekszandrijszkij Színhá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1" y="4196796"/>
            <a:ext cx="2987287" cy="199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OneDrive\MZs\2019-es programok\Kutatók Éjszakája\Kocsmakvíz\Képek\Tovsztogonov Színhá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54" y="4418306"/>
            <a:ext cx="2675214" cy="17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User\OneDrive\MZs\2019-es programok\Kutatók Éjszakája\Kocsmakvíz\Képek\Mariinszkij Színhá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72282"/>
            <a:ext cx="28003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:\Users\User\OneDrive\MZs\2019-es programok\Kutatók Éjszakája\Kocsmakvíz\Képek\Obrazcov Bábszínhá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66" y="1708536"/>
            <a:ext cx="3992463" cy="22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827584" y="3583962"/>
            <a:ext cx="271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21. Gogol Center - </a:t>
            </a: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2013</a:t>
            </a:r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0" y="6194903"/>
            <a:ext cx="3408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22. </a:t>
            </a:r>
            <a:r>
              <a:rPr lang="hu-HU" b="1" dirty="0" err="1" smtClean="0"/>
              <a:t>Alekszandrinszkij</a:t>
            </a:r>
            <a:r>
              <a:rPr lang="hu-HU" b="1" dirty="0" smtClean="0"/>
              <a:t> Színház</a:t>
            </a:r>
          </a:p>
          <a:p>
            <a:pPr algn="ctr"/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1756</a:t>
            </a:r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271038" y="6264295"/>
            <a:ext cx="312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23. </a:t>
            </a:r>
            <a:r>
              <a:rPr lang="hu-HU" b="1" dirty="0" err="1" smtClean="0"/>
              <a:t>Tovsztogonov</a:t>
            </a:r>
            <a:r>
              <a:rPr lang="hu-HU" b="1" dirty="0" smtClean="0"/>
              <a:t> Színház</a:t>
            </a:r>
          </a:p>
          <a:p>
            <a:pPr algn="ctr"/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1918</a:t>
            </a:r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228184" y="6218129"/>
            <a:ext cx="280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24. </a:t>
            </a:r>
            <a:r>
              <a:rPr lang="hu-HU" b="1" dirty="0" err="1" smtClean="0"/>
              <a:t>Mariinszkij</a:t>
            </a:r>
            <a:r>
              <a:rPr lang="hu-HU" b="1" dirty="0" smtClean="0"/>
              <a:t> Színház</a:t>
            </a:r>
          </a:p>
          <a:p>
            <a:pPr algn="ctr"/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1860</a:t>
            </a:r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076056" y="4015965"/>
            <a:ext cx="376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25. </a:t>
            </a:r>
            <a:r>
              <a:rPr lang="hu-HU" b="1" dirty="0" err="1" smtClean="0"/>
              <a:t>Obrazcov</a:t>
            </a:r>
            <a:r>
              <a:rPr lang="hu-HU" b="1" dirty="0" smtClean="0"/>
              <a:t> Bábszínház - </a:t>
            </a:r>
            <a:r>
              <a:rPr lang="hu-H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1931</a:t>
            </a:r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84018" y="3645024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+10-ES KÖR</a:t>
            </a:r>
          </a:p>
        </p:txBody>
      </p:sp>
    </p:spTree>
    <p:extLst>
      <p:ext uri="{BB962C8B-B14F-4D97-AF65-F5344CB8AC3E}">
        <p14:creationId xmlns:p14="http://schemas.microsoft.com/office/powerpoint/2010/main" val="409417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pforduló">
  <a:themeElements>
    <a:clrScheme name="Napfordul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Napfordul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Napfordul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456</TotalTime>
  <Words>1010</Words>
  <Application>Microsoft Office PowerPoint</Application>
  <PresentationFormat>Diavetítés a képernyőre (4:3 oldalarány)</PresentationFormat>
  <Paragraphs>213</Paragraphs>
  <Slides>105</Slides>
  <Notes>0</Notes>
  <HiddenSlides>0</HiddenSlides>
  <MMClips>26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105</vt:i4>
      </vt:variant>
    </vt:vector>
  </HeadingPairs>
  <TitlesOfParts>
    <vt:vector size="106" baseType="lpstr">
      <vt:lpstr>Napforduló</vt:lpstr>
      <vt:lpstr>Kocsmakvíz az orosz kultúra jegyében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I.</vt:lpstr>
      <vt:lpstr>II.</vt:lpstr>
      <vt:lpstr>III.</vt:lpstr>
      <vt:lpstr>IV.</vt:lpstr>
      <vt:lpstr>V.</vt:lpstr>
      <vt:lpstr>VI.</vt:lpstr>
      <vt:lpstr>VII.</vt:lpstr>
      <vt:lpstr>VIII.</vt:lpstr>
      <vt:lpstr>IX.</vt:lpstr>
      <vt:lpstr>X.</vt:lpstr>
      <vt:lpstr>PowerPoint bemutató</vt:lpstr>
      <vt:lpstr>I. t.A.T.u (Я сошла с ума)</vt:lpstr>
      <vt:lpstr>II. Little Big (Skibidi)</vt:lpstr>
      <vt:lpstr>III. Pjotr Csajkovszkij (Hattyúk tava)</vt:lpstr>
      <vt:lpstr>IV.  Vlagyimir Putyin</vt:lpstr>
      <vt:lpstr>V. Kino (Кончится лето)</vt:lpstr>
      <vt:lpstr>VI. Vlagyimir Viszockij (Баллада о любви)</vt:lpstr>
      <vt:lpstr>VII. Leningrád (В Питере пить)</vt:lpstr>
      <vt:lpstr>VIII. Lenin</vt:lpstr>
      <vt:lpstr>IX. Gena krokodil (Пусть бегут неуклюже)</vt:lpstr>
      <vt:lpstr>X. Boney M (Rasputin)</vt:lpstr>
      <vt:lpstr>PowerPoint bemutató</vt:lpstr>
      <vt:lpstr>XI.</vt:lpstr>
      <vt:lpstr>XII.</vt:lpstr>
      <vt:lpstr>XIII.</vt:lpstr>
      <vt:lpstr>Tippelés: Hányan nézték meg a YouTube-on a Ленинград „В Питере пить” című klippjét? </vt:lpstr>
      <vt:lpstr>PowerPoint bemutató</vt:lpstr>
      <vt:lpstr>XI. Aram Hacsaturján (Kardtánc, Spartacus)</vt:lpstr>
      <vt:lpstr>XII. Nyikolaj Rimszkij-Korszakov (A dongó, Mese Szaltán cárról)</vt:lpstr>
      <vt:lpstr>XIII. Tetris</vt:lpstr>
      <vt:lpstr>Tippelés: Hányan nézték meg a YouTube-on a Ленинград „В Питере пить” című klippjét?  85 933 498-an (2019. szeptember 19-ig)</vt:lpstr>
      <vt:lpstr>PowerPoint bemutató</vt:lpstr>
      <vt:lpstr>5 pontért</vt:lpstr>
      <vt:lpstr>PowerPoint bemutató</vt:lpstr>
      <vt:lpstr>16.</vt:lpstr>
      <vt:lpstr>17.</vt:lpstr>
      <vt:lpstr>18.</vt:lpstr>
      <vt:lpstr>19.</vt:lpstr>
      <vt:lpstr>20.</vt:lpstr>
      <vt:lpstr>3 pontért</vt:lpstr>
      <vt:lpstr>PowerPoint bemutató</vt:lpstr>
      <vt:lpstr>PowerPoint bemutató</vt:lpstr>
      <vt:lpstr>1 pontért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Lev Tolsztojra</vt:lpstr>
      <vt:lpstr>PowerPoint bemutató</vt:lpstr>
      <vt:lpstr>16. Pobeda óra</vt:lpstr>
      <vt:lpstr>17. Csajka autó</vt:lpstr>
      <vt:lpstr>18. Krasznaja Moszkva parfüm</vt:lpstr>
      <vt:lpstr>19. Rakéta porszívó</vt:lpstr>
      <vt:lpstr>20. Krasznij Oktyabr csokoládé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Mészáros Zsófia</dc:creator>
  <cp:lastModifiedBy>Mészáros Zsófia</cp:lastModifiedBy>
  <cp:revision>32</cp:revision>
  <dcterms:created xsi:type="dcterms:W3CDTF">2019-09-16T09:27:32Z</dcterms:created>
  <dcterms:modified xsi:type="dcterms:W3CDTF">2019-09-19T13:31:52Z</dcterms:modified>
</cp:coreProperties>
</file>